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258" r:id="rId3"/>
    <p:sldId id="259" r:id="rId4"/>
    <p:sldId id="262" r:id="rId5"/>
    <p:sldId id="264" r:id="rId6"/>
    <p:sldId id="276" r:id="rId7"/>
    <p:sldId id="274" r:id="rId8"/>
    <p:sldId id="272" r:id="rId9"/>
    <p:sldId id="270" r:id="rId10"/>
    <p:sldId id="271" r:id="rId11"/>
    <p:sldId id="269" r:id="rId12"/>
    <p:sldId id="268" r:id="rId13"/>
    <p:sldId id="267" r:id="rId14"/>
    <p:sldId id="265" r:id="rId15"/>
    <p:sldId id="261" r:id="rId16"/>
    <p:sldId id="260" r:id="rId17"/>
    <p:sldId id="263" r:id="rId18"/>
    <p:sldId id="273" r:id="rId19"/>
    <p:sldId id="256" r:id="rId20"/>
    <p:sldId id="275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34" autoAdjust="0"/>
  </p:normalViewPr>
  <p:slideViewPr>
    <p:cSldViewPr snapToGrid="0">
      <p:cViewPr varScale="1">
        <p:scale>
          <a:sx n="98" d="100"/>
          <a:sy n="98" d="100"/>
        </p:scale>
        <p:origin x="10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4A8A8-6806-40A3-8415-73ABB723D6F7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8F6C2-21E3-443A-A162-154FD550E6E6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051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Mest matricer til forward </a:t>
            </a:r>
            <a:r>
              <a:rPr lang="da-DK" dirty="0" err="1"/>
              <a:t>kinematikl</a:t>
            </a:r>
            <a:r>
              <a:rPr lang="da-DK" dirty="0"/>
              <a:t> i mit tilfælde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8F6C2-21E3-443A-A162-154FD550E6E6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135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606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k 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68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og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6517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7083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07069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9870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nn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35643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0170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13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0456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598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290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686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9854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594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524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602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8EB6-56C0-4F0C-88B6-4612FAB4BFD6}" type="datetimeFigureOut">
              <a:rPr lang="da-DK" smtClean="0"/>
              <a:t>21-01-2023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7D2B3-CB0D-411B-96C3-5AF6E1D4E7D4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9039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7614CB0-9C0E-96B3-EAC4-6F2FCD1F3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3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Robotkinematik I EN DoBot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3044DB00-DCB9-6118-1859-8AC069917EF8}"/>
              </a:ext>
            </a:extLst>
          </p:cNvPr>
          <p:cNvSpPr txBox="1"/>
          <p:nvPr/>
        </p:nvSpPr>
        <p:spPr>
          <a:xfrm>
            <a:off x="685800" y="2821774"/>
            <a:ext cx="3687417" cy="3148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Af Jesper Roager</a:t>
            </a:r>
          </a:p>
        </p:txBody>
      </p:sp>
      <p:pic>
        <p:nvPicPr>
          <p:cNvPr id="4" name="Pladsholder til indhold 3" descr="Et billede, der indeholder indendørs, udstyr&#10;&#10;Automatisk genereret beskrivelse">
            <a:extLst>
              <a:ext uri="{FF2B5EF4-FFF2-40B4-BE49-F238E27FC236}">
                <a16:creationId xmlns:a16="http://schemas.microsoft.com/office/drawing/2014/main" id="{A36DE876-0792-0C40-497A-DC78D88A9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4" t="2827" r="25250" b="4798"/>
          <a:stretch/>
        </p:blipFill>
        <p:spPr bwMode="auto">
          <a:xfrm rot="5400000">
            <a:off x="5628471" y="462408"/>
            <a:ext cx="5571066" cy="593318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053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197AB-83CA-153D-BB2E-2818C2A8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Fremadrettet kinematik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083385C-7143-D7C2-735C-3125D2B831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5171225"/>
                <a:ext cx="10820400" cy="1234440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a-DK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PrePr>
                        <m:sub>
                          <m:r>
                            <a:rPr lang="da-DK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da-DK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da-DK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sPre>
                      <m:r>
                        <a:rPr lang="da-DK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𝑐𝑜𝑠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𝑐𝑜𝑠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90 + 150·</m:t>
                                    </m:r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𝑐𝑜𝑠</m:t>
                                    </m:r>
                                    <m:d>
                                      <m:d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da-DK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+ 150·</m:t>
                                    </m:r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𝑠𝑖𝑛</m:t>
                                    </m:r>
                                    <m:d>
                                      <m:d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da-DK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𝑐𝑜𝑠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𝑐𝑜𝑠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·(90 + 150·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 + 150·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−150·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𝑠𝑖𝑛</m:t>
                                </m:r>
                                <m:d>
                                  <m:d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da-DK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+ 150·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z="4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B083385C-7143-D7C2-735C-3125D2B831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5171225"/>
                <a:ext cx="10820400" cy="123444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B9A79346-E222-3D34-37FD-E33603762A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988" y="2224153"/>
              <a:ext cx="7135010" cy="240969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26564">
                      <a:extLst>
                        <a:ext uri="{9D8B030D-6E8A-4147-A177-3AD203B41FA5}">
                          <a16:colId xmlns:a16="http://schemas.microsoft.com/office/drawing/2014/main" val="3482595099"/>
                        </a:ext>
                      </a:extLst>
                    </a:gridCol>
                    <a:gridCol w="1426564">
                      <a:extLst>
                        <a:ext uri="{9D8B030D-6E8A-4147-A177-3AD203B41FA5}">
                          <a16:colId xmlns:a16="http://schemas.microsoft.com/office/drawing/2014/main" val="2577911933"/>
                        </a:ext>
                      </a:extLst>
                    </a:gridCol>
                    <a:gridCol w="1427294">
                      <a:extLst>
                        <a:ext uri="{9D8B030D-6E8A-4147-A177-3AD203B41FA5}">
                          <a16:colId xmlns:a16="http://schemas.microsoft.com/office/drawing/2014/main" val="729560579"/>
                        </a:ext>
                      </a:extLst>
                    </a:gridCol>
                    <a:gridCol w="1427294">
                      <a:extLst>
                        <a:ext uri="{9D8B030D-6E8A-4147-A177-3AD203B41FA5}">
                          <a16:colId xmlns:a16="http://schemas.microsoft.com/office/drawing/2014/main" val="1121653098"/>
                        </a:ext>
                      </a:extLst>
                    </a:gridCol>
                    <a:gridCol w="1427294">
                      <a:extLst>
                        <a:ext uri="{9D8B030D-6E8A-4147-A177-3AD203B41FA5}">
                          <a16:colId xmlns:a16="http://schemas.microsoft.com/office/drawing/2014/main" val="415418386"/>
                        </a:ext>
                      </a:extLst>
                    </a:gridCol>
                  </a:tblGrid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10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04441099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1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1769228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2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100">
                                    <a:effectLst/>
                                    <a:latin typeface="Cambria Math" panose="02040503050406030204" pitchFamily="18" charset="0"/>
                                  </a:rPr>
                                  <m:t>−90°</m:t>
                                </m:r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a-DK" sz="1100">
                                    <a:effectLst/>
                                    <a:latin typeface="Cambria Math" panose="02040503050406030204" pitchFamily="18" charset="0"/>
                                  </a:rPr>
                                  <m:t>−90°</m:t>
                                </m:r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25278110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3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1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150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90°−</m:t>
                                    </m:r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72512373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4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30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1423875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5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150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a-DK" sz="11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609655298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6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da-DK" sz="1100">
                                  <a:effectLst/>
                                  <a:latin typeface="Cambria Math" panose="02040503050406030204" pitchFamily="18" charset="0"/>
                                </a:rPr>
                                <m:t>90°</m:t>
                              </m:r>
                            </m:oMath>
                          </a14:m>
                          <a:r>
                            <a:rPr lang="da-DK" sz="1100">
                              <a:effectLst/>
                            </a:rPr>
                            <a:t> 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65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a-DK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a-DK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940886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el 3">
                <a:extLst>
                  <a:ext uri="{FF2B5EF4-FFF2-40B4-BE49-F238E27FC236}">
                    <a16:creationId xmlns:a16="http://schemas.microsoft.com/office/drawing/2014/main" id="{B9A79346-E222-3D34-37FD-E33603762AE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1988" y="2224153"/>
              <a:ext cx="7135010" cy="240969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426564">
                      <a:extLst>
                        <a:ext uri="{9D8B030D-6E8A-4147-A177-3AD203B41FA5}">
                          <a16:colId xmlns:a16="http://schemas.microsoft.com/office/drawing/2014/main" val="3482595099"/>
                        </a:ext>
                      </a:extLst>
                    </a:gridCol>
                    <a:gridCol w="1426564">
                      <a:extLst>
                        <a:ext uri="{9D8B030D-6E8A-4147-A177-3AD203B41FA5}">
                          <a16:colId xmlns:a16="http://schemas.microsoft.com/office/drawing/2014/main" val="2577911933"/>
                        </a:ext>
                      </a:extLst>
                    </a:gridCol>
                    <a:gridCol w="1427294">
                      <a:extLst>
                        <a:ext uri="{9D8B030D-6E8A-4147-A177-3AD203B41FA5}">
                          <a16:colId xmlns:a16="http://schemas.microsoft.com/office/drawing/2014/main" val="729560579"/>
                        </a:ext>
                      </a:extLst>
                    </a:gridCol>
                    <a:gridCol w="1427294">
                      <a:extLst>
                        <a:ext uri="{9D8B030D-6E8A-4147-A177-3AD203B41FA5}">
                          <a16:colId xmlns:a16="http://schemas.microsoft.com/office/drawing/2014/main" val="1121653098"/>
                        </a:ext>
                      </a:extLst>
                    </a:gridCol>
                    <a:gridCol w="1427294">
                      <a:extLst>
                        <a:ext uri="{9D8B030D-6E8A-4147-A177-3AD203B41FA5}">
                          <a16:colId xmlns:a16="http://schemas.microsoft.com/office/drawing/2014/main" val="415418386"/>
                        </a:ext>
                      </a:extLst>
                    </a:gridCol>
                  </a:tblGrid>
                  <a:tr h="344242"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27" t="-1754" r="-402564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000" t="-1754" r="-300851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00855" t="-1754" r="-20213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99574" t="-1754" r="-101277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1282" t="-1754" r="-1709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4441099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1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1282" t="-103571" r="-1709" b="-5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1769228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2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000" t="-200000" r="-300851" b="-4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1282" t="-200000" r="-1709" b="-4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5278110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3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000" t="-300000" r="-300851" b="-3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150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1282" t="-300000" r="-1709" b="-3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2512373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4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30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1282" t="-400000" r="-1709" b="-2017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423875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5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150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1282" t="-508929" r="-1709" b="-105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9655298"/>
                      </a:ext>
                    </a:extLst>
                  </a:tr>
                  <a:tr h="34424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6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000" t="-598246" r="-300851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65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da-DK" sz="1100">
                              <a:effectLst/>
                            </a:rPr>
                            <a:t>0</a:t>
                          </a:r>
                          <a:endParaRPr lang="da-DK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da-DK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401282" t="-598246" r="-1709" b="-35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4088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4814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B72FD-6D85-5BC7-5B02-30B91E0F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Invers kinematik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E04892F4-AAD1-ACFC-D1C8-3BF9BA21B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72" y="1156640"/>
            <a:ext cx="3957996" cy="5625035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769E21EC-F3F1-8DA4-2998-7EB8DEE76D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749" y="1708964"/>
            <a:ext cx="6784481" cy="50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83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BDD1B-9512-44D2-B12B-F4ACEAAA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Invers kinematik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0019614-E47A-1451-1C0F-D72402EB2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1235413"/>
                <a:ext cx="3244174" cy="5252935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1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a-DK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a-DK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a-DK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sSubSup>
                                        <m:sSubSupPr>
                                          <m:ctrlPr>
                                            <a:rPr lang="da-DK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a-DK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da-DK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7</m:t>
                                          </m:r>
                                        </m:sub>
                                        <m:sup>
                                          <m:r>
                                            <a:rPr lang="da-DK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da-DK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a-DK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da-DK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da-DK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da-DK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2·</m:t>
                                  </m:r>
                                  <m:sSub>
                                    <m:sSub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sub>
                                  </m:sSub>
                                  <m:r>
                                    <a:rPr lang="da-DK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·</m:t>
                                  </m:r>
                                  <m:sSub>
                                    <m:sSub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a-DK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da-DK" sz="1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da-DK" sz="14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a-DK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da-DK" sz="1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da-DK" sz="1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7</m:t>
                                      </m:r>
                                    </m:sub>
                                    <m:sup>
                                      <m: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da-DK" sz="1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2·</m:t>
                                  </m:r>
                                  <m:sSub>
                                    <m:sSub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da-DK" sz="14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·</m:t>
                                  </m:r>
                                  <m:sSub>
                                    <m:sSubPr>
                                      <m:ctrlPr>
                                        <a:rPr lang="da-DK" sz="14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L</m:t>
                                      </m:r>
                                    </m:e>
                                    <m:sub>
                                      <m:r>
                                        <a:rPr lang="da-DK" sz="14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=90−</m:t>
                      </m:r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=180°−</m:t>
                      </m:r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sub>
                      </m:sSub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𝜙</m:t>
                      </m:r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a-DK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da-DK" sz="1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Hvor </a:t>
                </a:r>
                <a:endParaRPr lang="da-DK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da-DK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da-DK" sz="1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  <m:r>
                                  <a:rPr lang="da-DK" sz="1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  <m:r>
                                  <a:rPr lang="da-DK" sz="1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da-DK" sz="1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  <m:r>
                                  <a:rPr lang="da-DK" sz="1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da-DK" sz="1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  <m:r>
                                  <a:rPr lang="da-DK" sz="14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𝜙</m:t>
                                </m:r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sz="1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sz="1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da-DK" sz="1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da-DK" sz="1100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40019614-E47A-1451-1C0F-D72402EB2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235413"/>
                <a:ext cx="3244174" cy="5252935"/>
              </a:xfr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lede 3">
            <a:extLst>
              <a:ext uri="{FF2B5EF4-FFF2-40B4-BE49-F238E27FC236}">
                <a16:creationId xmlns:a16="http://schemas.microsoft.com/office/drawing/2014/main" id="{DF698E87-22AC-4FE0-899E-D87EFA18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77" y="1800820"/>
            <a:ext cx="5696585" cy="49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63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CDCC57-B55B-B043-FF8A-AEB71D2C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Python Bibliotek til regning med matricer </a:t>
            </a:r>
          </a:p>
        </p:txBody>
      </p:sp>
      <p:pic>
        <p:nvPicPr>
          <p:cNvPr id="4" name="Pladsholder til indhold 3" descr="Et billede, der indeholder tekst&#10;&#10;Automatisk genereret beskrivelse">
            <a:extLst>
              <a:ext uri="{FF2B5EF4-FFF2-40B4-BE49-F238E27FC236}">
                <a16:creationId xmlns:a16="http://schemas.microsoft.com/office/drawing/2014/main" id="{B82C8A13-F904-BB3D-7C36-23C20930D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85574"/>
            <a:ext cx="6944694" cy="3772426"/>
          </a:xfrm>
          <a:prstGeom prst="rect">
            <a:avLst/>
          </a:prstGeom>
        </p:spPr>
      </p:pic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4E9DEA1A-55E8-5AF9-DC62-9608496DD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44" y="2057401"/>
            <a:ext cx="6620510" cy="1981200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504C6E34-9407-85A9-FFF9-60510972DACF}"/>
              </a:ext>
            </a:extLst>
          </p:cNvPr>
          <p:cNvSpPr txBox="1"/>
          <p:nvPr/>
        </p:nvSpPr>
        <p:spPr>
          <a:xfrm>
            <a:off x="409346" y="1950397"/>
            <a:ext cx="321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Klassemetoder, 2 konstruktør</a:t>
            </a:r>
          </a:p>
        </p:txBody>
      </p:sp>
      <p:pic>
        <p:nvPicPr>
          <p:cNvPr id="7" name="Billede 6" descr="Et billede, der indeholder tekst&#10;&#10;Automatisk genereret beskrivelse">
            <a:extLst>
              <a:ext uri="{FF2B5EF4-FFF2-40B4-BE49-F238E27FC236}">
                <a16:creationId xmlns:a16="http://schemas.microsoft.com/office/drawing/2014/main" id="{C091FB33-49EB-7BC2-5272-3C8152109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528" y="4524375"/>
            <a:ext cx="5829935" cy="184785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6616B1CF-7018-A340-3BE9-2A6D8F8B9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1" y="45397"/>
            <a:ext cx="353314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1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08497F-8E14-CF65-CCB1-5D6781413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Demonstration af Dobot </a:t>
            </a:r>
            <a:r>
              <a:rPr lang="da-DK" dirty="0" err="1"/>
              <a:t>Kontroler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719150-7F50-B525-F496-9BF90726E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Bug fix linje 52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66C6DACD-C6AD-CCF6-F9F5-E20EAA60C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03" y="2194560"/>
            <a:ext cx="7991221" cy="2258688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A6030241-343A-1AAD-C866-8391D2E90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6" y="4590407"/>
            <a:ext cx="6645910" cy="212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79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A3A3C8-1F47-4047-1721-7651455B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Diskussion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D2DD7A-298F-16CF-BF62-C55240C34F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537" y="1742740"/>
            <a:ext cx="6188463" cy="348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6C1E4A-60E0-A392-3363-DABF8D7DA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2740"/>
            <a:ext cx="6188464" cy="348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C54A7658-4D24-9515-05B1-FB90BDD84E13}"/>
              </a:ext>
            </a:extLst>
          </p:cNvPr>
          <p:cNvSpPr txBox="1"/>
          <p:nvPr/>
        </p:nvSpPr>
        <p:spPr>
          <a:xfrm>
            <a:off x="1177048" y="6242447"/>
            <a:ext cx="84436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Billede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</a:t>
            </a:r>
            <a:r>
              <a:rPr lang="en-US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Owen-Hill, A. (14.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Juni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2021). </a:t>
            </a:r>
            <a:r>
              <a:rPr lang="en-US" sz="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Inverse Kinematics in Robotics: What You Need to Know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a-DK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Hentet fra </a:t>
            </a:r>
            <a:r>
              <a:rPr lang="da-DK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RoboDK</a:t>
            </a:r>
            <a:r>
              <a:rPr lang="da-DK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https://robodk.com/blog/inverse-kinematics-in-robotics-what-you-need-to-know/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55190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3DC768-EA87-E391-3265-04C59A6B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Metoder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D63F5F3-6AD2-3EE7-8E7D-136BD4B394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Matematik </a:t>
            </a:r>
          </a:p>
          <a:p>
            <a:r>
              <a:rPr lang="da-DK" dirty="0" err="1"/>
              <a:t>Modelering</a:t>
            </a:r>
            <a:endParaRPr lang="da-DK" dirty="0"/>
          </a:p>
          <a:p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D43CD27-FF20-3E02-2B75-D94B4539B87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 err="1"/>
              <a:t>Programering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7578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F6B65D-C7C5-86DA-C678-5E14A0A5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Sammen Spil mellem fagene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D70A1FD-3D3C-897B-3C81-4DFBFBAC6EFB}"/>
              </a:ext>
            </a:extLst>
          </p:cNvPr>
          <p:cNvSpPr/>
          <p:nvPr/>
        </p:nvSpPr>
        <p:spPr>
          <a:xfrm>
            <a:off x="2271205" y="2388092"/>
            <a:ext cx="4431435" cy="332024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FD975FC-2C4C-270A-0D89-EB3A307EC5D6}"/>
              </a:ext>
            </a:extLst>
          </p:cNvPr>
          <p:cNvSpPr/>
          <p:nvPr/>
        </p:nvSpPr>
        <p:spPr>
          <a:xfrm>
            <a:off x="5193437" y="2388092"/>
            <a:ext cx="4431435" cy="332024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3668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937B3-B80F-B67B-9DF7-BF7107C9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Manglende kilde i opgaven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BD09DC7-9126-20DD-3EFF-EC6CFF10F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Craig, J. J. (2005). </a:t>
            </a:r>
            <a:r>
              <a:rPr lang="en-US" sz="24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Robotics mechanics and control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 ed.). Upper Saddle River, United States of America: Pearson Prentice Hall.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499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EAAF05F-56FA-5B8F-747F-96A113B8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Skriveprocse</a:t>
            </a:r>
            <a:endParaRPr lang="da-DK" dirty="0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0F0C1AB-E1DE-EE92-37A8-7EAE13B8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Svært at skrive på dansk</a:t>
            </a:r>
          </a:p>
        </p:txBody>
      </p:sp>
    </p:spTree>
    <p:extLst>
      <p:ext uri="{BB962C8B-B14F-4D97-AF65-F5344CB8AC3E}">
        <p14:creationId xmlns:p14="http://schemas.microsoft.com/office/powerpoint/2010/main" val="186128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C7EDBA-5C4D-40D1-94C9-FD522922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Problemformuleringen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E4433AA-2ED1-1692-FB8C-C84036F4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Hvordan bruges matricer til at udregne position af leddene i dobotten for at nå en given position inden for robottens rækkevidde? </a:t>
            </a:r>
            <a:endParaRPr lang="da-DK" sz="4000" dirty="0"/>
          </a:p>
        </p:txBody>
      </p:sp>
    </p:spTree>
    <p:extLst>
      <p:ext uri="{BB962C8B-B14F-4D97-AF65-F5344CB8AC3E}">
        <p14:creationId xmlns:p14="http://schemas.microsoft.com/office/powerpoint/2010/main" val="273000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1C4D0-642D-EEBC-9164-B69C55FE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Ausativ</a:t>
            </a:r>
            <a:r>
              <a:rPr lang="da-DK" dirty="0"/>
              <a:t> og </a:t>
            </a:r>
            <a:r>
              <a:rPr lang="da-DK" dirty="0" err="1"/>
              <a:t>kumkativ</a:t>
            </a:r>
            <a:r>
              <a:rPr lang="da-DK" dirty="0"/>
              <a:t> 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C7155D3-ECDE-E379-A5A7-323BCD567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1835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B1E12-C30B-0EC4-E7DD-6F4071FE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konstruktøren</a:t>
            </a:r>
          </a:p>
        </p:txBody>
      </p:sp>
      <p:pic>
        <p:nvPicPr>
          <p:cNvPr id="3" name="Billede 2" descr="Et billede, der indeholder tekst&#10;&#10;Automatisk genereret beskrivelse">
            <a:extLst>
              <a:ext uri="{FF2B5EF4-FFF2-40B4-BE49-F238E27FC236}">
                <a16:creationId xmlns:a16="http://schemas.microsoft.com/office/drawing/2014/main" id="{C77A4DE7-D723-A7C1-69D3-C06913575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77" y="2200983"/>
            <a:ext cx="10641646" cy="337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88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50DDB-DEE4-BA63-71F5-D2044600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Multiplikation</a:t>
            </a:r>
          </a:p>
        </p:txBody>
      </p:sp>
      <p:pic>
        <p:nvPicPr>
          <p:cNvPr id="3" name="Billede 2" descr="Et billede, der indeholder tekst&#10;&#10;Automatisk genereret beskrivelse">
            <a:extLst>
              <a:ext uri="{FF2B5EF4-FFF2-40B4-BE49-F238E27FC236}">
                <a16:creationId xmlns:a16="http://schemas.microsoft.com/office/drawing/2014/main" id="{6A33C3A1-DD44-8144-A095-F6381D9E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53" y="2428671"/>
            <a:ext cx="11615694" cy="34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1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9D319-35BB-3E42-0F6E-9B11AE86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Transpose</a:t>
            </a:r>
            <a:r>
              <a:rPr lang="da-DK" dirty="0"/>
              <a:t>, </a:t>
            </a:r>
            <a:r>
              <a:rPr lang="da-DK" dirty="0" err="1"/>
              <a:t>Inveter</a:t>
            </a:r>
            <a:r>
              <a:rPr lang="da-DK" dirty="0"/>
              <a:t> og Print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DB22523C-4B1B-5026-5353-2EE6B3E87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8" y="2181346"/>
            <a:ext cx="11311192" cy="84754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8C89B975-E394-DDA8-306C-A488195AE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8" y="3429001"/>
            <a:ext cx="2944241" cy="561730"/>
          </a:xfrm>
          <a:prstGeom prst="rect">
            <a:avLst/>
          </a:prstGeom>
        </p:spPr>
      </p:pic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7E2F2E01-F8B9-41E3-4C67-4898D13E2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48" y="4648910"/>
            <a:ext cx="7066890" cy="163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3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58C7E-CAE9-1B83-AF27-B22F8D1E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KlasseMetoder</a:t>
            </a:r>
            <a:endParaRPr lang="da-DK" dirty="0"/>
          </a:p>
        </p:txBody>
      </p:sp>
      <p:pic>
        <p:nvPicPr>
          <p:cNvPr id="3" name="Billede 2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FDA0358-B537-0891-C86F-8957129A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09" y="1929175"/>
            <a:ext cx="8511040" cy="462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46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58C7E-CAE9-1B83-AF27-B22F8D1E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af matrix klasse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8BABC9BA-9240-1880-B32C-3EC210AB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63" y="2679971"/>
            <a:ext cx="6059420" cy="30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8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558C7E-CAE9-1B83-AF27-B22F8D1E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Opsætning af Dobot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A576B1BC-E78B-6823-683E-99C3D4848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42" y="1850551"/>
            <a:ext cx="5920720" cy="455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02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3573E-97CC-3D0F-BB70-FE456FA3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Move</a:t>
            </a:r>
            <a:r>
              <a:rPr lang="da-DK" dirty="0"/>
              <a:t> funktioner</a:t>
            </a:r>
          </a:p>
        </p:txBody>
      </p:sp>
      <p:pic>
        <p:nvPicPr>
          <p:cNvPr id="3" name="Billede 2">
            <a:extLst>
              <a:ext uri="{FF2B5EF4-FFF2-40B4-BE49-F238E27FC236}">
                <a16:creationId xmlns:a16="http://schemas.microsoft.com/office/drawing/2014/main" id="{18AFA4DA-8910-25FD-3FC2-D6973E327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25" y="2660363"/>
            <a:ext cx="10716535" cy="34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6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13573E-97CC-3D0F-BB70-FE456FA3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Positionsfunktioner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1D14D59-38F6-002C-F044-49DBC2E79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8" y="2892287"/>
            <a:ext cx="10595262" cy="29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35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B6DBC-D338-EA2B-F980-21B6FC2A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Test Kode</a:t>
            </a:r>
          </a:p>
        </p:txBody>
      </p:sp>
      <p:pic>
        <p:nvPicPr>
          <p:cNvPr id="4" name="Pladsholder til indhold 3" descr="Et billede, der indeholder tekst&#10;&#10;Automatisk genereret beskrivelse">
            <a:extLst>
              <a:ext uri="{FF2B5EF4-FFF2-40B4-BE49-F238E27FC236}">
                <a16:creationId xmlns:a16="http://schemas.microsoft.com/office/drawing/2014/main" id="{B610CF9D-59D4-7131-C8DC-6A0621BC6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524" y="1828380"/>
            <a:ext cx="8954311" cy="440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3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61AF6-7DF4-9466-288C-FB6260D5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Konklusionen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840F723-CB2E-D198-FD88-7F3435897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468775" cy="4351338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Forward- og Inverse kinematik fundet for </a:t>
            </a:r>
            <a:r>
              <a:rPr lang="da-DK" dirty="0" err="1"/>
              <a:t>Doboten</a:t>
            </a:r>
            <a:endParaRPr lang="da-DK" dirty="0"/>
          </a:p>
          <a:p>
            <a:pPr marL="0" indent="0">
              <a:buNone/>
            </a:pPr>
            <a:r>
              <a:rPr lang="da-DK" dirty="0"/>
              <a:t>Python bibliotek til regning med matricer</a:t>
            </a:r>
          </a:p>
          <a:p>
            <a:pPr marL="0" indent="0">
              <a:buNone/>
            </a:pPr>
            <a:r>
              <a:rPr lang="da-DK" dirty="0" err="1"/>
              <a:t>Demostration</a:t>
            </a:r>
            <a:r>
              <a:rPr lang="da-DK" dirty="0"/>
              <a:t> af matrix </a:t>
            </a:r>
            <a:r>
              <a:rPr lang="da-DK" dirty="0" err="1"/>
              <a:t>biblotekt</a:t>
            </a:r>
            <a:r>
              <a:rPr lang="da-DK" dirty="0"/>
              <a:t> og forward- og inverse kinematik model</a:t>
            </a:r>
          </a:p>
        </p:txBody>
      </p:sp>
    </p:spTree>
    <p:extLst>
      <p:ext uri="{BB962C8B-B14F-4D97-AF65-F5344CB8AC3E}">
        <p14:creationId xmlns:p14="http://schemas.microsoft.com/office/powerpoint/2010/main" val="67922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2" name="Rounded Rectangle 11">
            <a:extLst>
              <a:ext uri="{FF2B5EF4-FFF2-40B4-BE49-F238E27FC236}">
                <a16:creationId xmlns:a16="http://schemas.microsoft.com/office/drawing/2014/main" id="{2770B5F4-AED0-4A3A-859D-B6239ED38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G_0132">
            <a:hlinkClick r:id="" action="ppaction://media"/>
            <a:extLst>
              <a:ext uri="{FF2B5EF4-FFF2-40B4-BE49-F238E27FC236}">
                <a16:creationId xmlns:a16="http://schemas.microsoft.com/office/drawing/2014/main" id="{CCE251D1-6F4C-7881-3AC2-A1125FA22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2447" y="873252"/>
            <a:ext cx="9087105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90888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ADBA6-808A-FEA6-00CB-5F8ACD0C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delkonklusioner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603FE9E-A27D-9D32-E4C2-E10618503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Matricer</a:t>
            </a:r>
          </a:p>
          <a:p>
            <a:r>
              <a:rPr lang="da-DK" b="1" dirty="0"/>
              <a:t>Homogene transformationer</a:t>
            </a:r>
          </a:p>
          <a:p>
            <a:r>
              <a:rPr lang="da-DK" b="1" dirty="0"/>
              <a:t>Denavit-hartenberg notation</a:t>
            </a:r>
          </a:p>
          <a:p>
            <a:r>
              <a:rPr lang="da-DK" b="1" dirty="0"/>
              <a:t>Fremadrettet kinematik</a:t>
            </a:r>
          </a:p>
          <a:p>
            <a:r>
              <a:rPr lang="da-DK" dirty="0"/>
              <a:t>Invers kinematik</a:t>
            </a:r>
          </a:p>
          <a:p>
            <a:r>
              <a:rPr lang="da-DK" b="1" dirty="0"/>
              <a:t>Python </a:t>
            </a:r>
            <a:r>
              <a:rPr lang="da-DK" b="1" dirty="0" err="1"/>
              <a:t>biblotekt</a:t>
            </a:r>
            <a:endParaRPr lang="da-DK" b="1" dirty="0"/>
          </a:p>
          <a:p>
            <a:r>
              <a:rPr lang="da-DK" dirty="0" err="1"/>
              <a:t>Demostration</a:t>
            </a:r>
            <a:r>
              <a:rPr lang="da-DK" dirty="0"/>
              <a:t> af Program på dobot</a:t>
            </a:r>
          </a:p>
          <a:p>
            <a:r>
              <a:rPr lang="da-DK" dirty="0" err="1"/>
              <a:t>Diskuions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0628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1FF19-5F43-DD7E-2431-DD1F5DAEA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Matricer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2D82052-9558-60D4-F406-300456D565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142" y="4942785"/>
                <a:ext cx="2718879" cy="132769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da-DK" sz="2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62D82052-9558-60D4-F406-300456D56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142" y="4942785"/>
                <a:ext cx="2718879" cy="132769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E908989E-0175-3F04-EF8D-045BC5E5BD8F}"/>
                  </a:ext>
                </a:extLst>
              </p:cNvPr>
              <p:cNvSpPr txBox="1"/>
              <p:nvPr/>
            </p:nvSpPr>
            <p:spPr>
              <a:xfrm>
                <a:off x="334794" y="2057401"/>
                <a:ext cx="5959002" cy="2183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da-DK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a-DK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da-DK" i="0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da-DK" i="0">
                                                <a:latin typeface="Cambria Math" panose="02040503050406030204" pitchFamily="18" charset="0"/>
                                              </a:rPr>
                                              <m:t>2,1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&amp;⋮</m:t>
                                        </m:r>
                                      </m:e>
                                      <m:e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da-DK" i="0">
                                                <a:latin typeface="Cambria Math" panose="02040503050406030204" pitchFamily="18" charset="0"/>
                                              </a:rPr>
                                              <m:t>,1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d>
                                  <m:d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da-DK" i="0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da-DK" i="0">
                                                <a:latin typeface="Cambria Math" panose="02040503050406030204" pitchFamily="18" charset="0"/>
                                              </a:rPr>
                                              <m:t>2,2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&amp;⋮</m:t>
                                        </m:r>
                                      </m:e>
                                      <m:e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&amp;</m:t>
                                        </m:r>
                                        <m:sSub>
                                          <m:sSubPr>
                                            <m:ctrlPr>
                                              <a:rPr lang="da-DK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da-DK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da-DK" i="0">
                                                <a:latin typeface="Cambria Math" panose="02040503050406030204" pitchFamily="18" charset="0"/>
                                              </a:rPr>
                                              <m:t>,2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da-DK" i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da-DK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da-DK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a:rPr lang="da-DK" i="0">
                                                  <a:latin typeface="Cambria Math" panose="02040503050406030204" pitchFamily="18" charset="0"/>
                                                </a:rPr>
                                                <m:t>&amp;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a-DK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a-DK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a-DK" i="0">
                                                      <a:latin typeface="Cambria Math" panose="02040503050406030204" pitchFamily="18" charset="0"/>
                                                    </a:rPr>
                                                    <m:t>1,</m:t>
                                                  </m:r>
                                                  <m:r>
                                                    <a:rPr lang="da-DK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da-DK" i="0">
                                                  <a:latin typeface="Cambria Math" panose="02040503050406030204" pitchFamily="18" charset="0"/>
                                                </a:rPr>
                                                <m:t>&amp;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a-DK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a-DK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a-DK" i="0">
                                                      <a:latin typeface="Cambria Math" panose="02040503050406030204" pitchFamily="18" charset="0"/>
                                                    </a:rPr>
                                                    <m:t>2,</m:t>
                                                  </m:r>
                                                  <m:r>
                                                    <a:rPr lang="da-DK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r>
                                                <a:rPr lang="da-DK" i="0">
                                                  <a:latin typeface="Cambria Math" panose="02040503050406030204" pitchFamily="18" charset="0"/>
                                                </a:rPr>
                                                <m:t>&amp;⋮</m:t>
                                              </m:r>
                                            </m:e>
                                            <m:e>
                                              <m:r>
                                                <a:rPr lang="da-DK" i="0">
                                                  <a:latin typeface="Cambria Math" panose="02040503050406030204" pitchFamily="18" charset="0"/>
                                                </a:rPr>
                                                <m:t>&amp;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a-DK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a-DK" i="1"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a-DK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da-DK" i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da-DK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</m:e>
                                          </m:eqAr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&amp;⋮</m:t>
                                    </m:r>
                                  </m:e>
                                  <m:e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1,2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2,2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&amp;⋮</m:t>
                                    </m:r>
                                  </m:e>
                                  <m:e>
                                    <m:r>
                                      <a:rPr lang="da-DK" i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da-DK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da-DK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da-DK" i="0">
                                            <a:latin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a-DK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plcHide m:val="on"/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a-DK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da-DK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a-DK" i="0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plcHide m:val="on"/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da-DK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a:rPr lang="da-DK" i="0">
                                                      <a:latin typeface="Cambria Math" panose="02040503050406030204" pitchFamily="18" charset="0"/>
                                                    </a:rPr>
                                                    <m:t>⋱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da-DK" i="0">
                                                      <a:latin typeface="Cambria Math" panose="02040503050406030204" pitchFamily="18" charset="0"/>
                                                    </a:rPr>
                                                    <m:t>⋯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da-DK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da-DK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a-DK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i="0"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da-DK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a-DK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i="0"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da-DK" i="0">
                                              <a:latin typeface="Cambria Math" panose="02040503050406030204" pitchFamily="18" charset="0"/>
                                            </a:rPr>
                                            <m:t>&amp;⋮</m:t>
                                          </m:r>
                                        </m:e>
                                        <m:e>
                                          <m:r>
                                            <a:rPr lang="da-DK" i="0">
                                              <a:latin typeface="Cambria Math" panose="02040503050406030204" pitchFamily="18" charset="0"/>
                                            </a:rPr>
                                            <m:t>&amp;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a-DK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da-DK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da-DK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5" name="Tekstfelt 4">
                <a:extLst>
                  <a:ext uri="{FF2B5EF4-FFF2-40B4-BE49-F238E27FC236}">
                    <a16:creationId xmlns:a16="http://schemas.microsoft.com/office/drawing/2014/main" id="{E908989E-0175-3F04-EF8D-045BC5E5B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94" y="2057401"/>
                <a:ext cx="5959002" cy="2183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lede 5" descr="Et billede, der indeholder tekst, enhed, meter, måler&#10;&#10;Automatisk genereret beskrivelse">
            <a:extLst>
              <a:ext uri="{FF2B5EF4-FFF2-40B4-BE49-F238E27FC236}">
                <a16:creationId xmlns:a16="http://schemas.microsoft.com/office/drawing/2014/main" id="{206EE9DD-B086-9AB7-316F-8ADDDA924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8" y="4130392"/>
            <a:ext cx="5092863" cy="1963235"/>
          </a:xfrm>
          <a:prstGeom prst="rect">
            <a:avLst/>
          </a:prstGeom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3379335C-4DB6-F182-3927-376AC0AE4E9E}"/>
              </a:ext>
            </a:extLst>
          </p:cNvPr>
          <p:cNvSpPr txBox="1"/>
          <p:nvPr/>
        </p:nvSpPr>
        <p:spPr>
          <a:xfrm>
            <a:off x="6819090" y="6207115"/>
            <a:ext cx="49221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Billede</a:t>
            </a: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</a:t>
            </a:r>
            <a:r>
              <a:rPr lang="en-US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Pierce, R. (2021. August 25). </a:t>
            </a:r>
            <a:r>
              <a:rPr lang="en-US" sz="105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Multiply Matrices</a:t>
            </a: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da-DK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Hentet 8. December 2022 fra Math Is Fun: http://www.mathsisfun.com/algebra/matrix-multiplying.html</a:t>
            </a:r>
            <a:endParaRPr lang="da-DK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CF424932-E3CA-0AFC-5BE9-D14227F2E5DB}"/>
                  </a:ext>
                </a:extLst>
              </p:cNvPr>
              <p:cNvSpPr txBox="1"/>
              <p:nvPr/>
            </p:nvSpPr>
            <p:spPr>
              <a:xfrm>
                <a:off x="7013643" y="3149238"/>
                <a:ext cx="4533089" cy="713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a-DK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</a:t>
                </a:r>
                <a:r>
                  <a:rPr lang="da-DK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vis </a:t>
                </a:r>
                <a14:m>
                  <m:oMath xmlns:m="http://schemas.openxmlformats.org/officeDocument/2006/math"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da-DK" sz="3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da-DK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og </a:t>
                </a:r>
                <a14:m>
                  <m:oMath xmlns:m="http://schemas.openxmlformats.org/officeDocument/2006/math"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da-DK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da-DK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og C er givet ved </a:t>
                </a:r>
                <a14:m>
                  <m:oMath xmlns:m="http://schemas.openxmlformats.org/officeDocument/2006/math"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·</m:t>
                    </m:r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da-DK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så er </a:t>
                </a:r>
                <a14:m>
                  <m:oMath xmlns:m="http://schemas.openxmlformats.org/officeDocument/2006/math"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da-DK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da-DK" sz="3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da-DK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da-DK" sz="3600" dirty="0"/>
              </a:p>
            </p:txBody>
          </p:sp>
        </mc:Choice>
        <mc:Fallback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CF424932-E3CA-0AFC-5BE9-D14227F2E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643" y="3149238"/>
                <a:ext cx="4533089" cy="713400"/>
              </a:xfrm>
              <a:prstGeom prst="rect">
                <a:avLst/>
              </a:prstGeom>
              <a:blipFill>
                <a:blip r:embed="rId5"/>
                <a:stretch>
                  <a:fillRect l="-1480" t="-4274" b="-15385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74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2866CF-DDBC-E0EE-DF03-70647E91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Homogene transformationer med Matricer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AB279FF-E769-7119-CE76-42409E3029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4426" y="2137026"/>
                <a:ext cx="5225375" cy="28722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da-DK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  <m:e>
                          <m:eqArr>
                            <m:eqArrPr>
                              <m:ctrlP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𝑇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i="1"/>
                                        </m:ctrlPr>
                                      </m:accPr>
                                      <m:e>
                                        <m:r>
                                          <a:rPr lang="da-DK" i="1"/>
                                          <m:t>𝑖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i="1"/>
                                        </m:ctrlPr>
                                      </m:accPr>
                                      <m:e>
                                        <m:r>
                                          <a:rPr lang="da-DK" i="1"/>
                                          <m:t>𝑗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i="1"/>
                                        </m:ctrlPr>
                                      </m:accPr>
                                      <m:e>
                                        <m:r>
                                          <a:rPr lang="da-DK" i="1"/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sz="18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da-DK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dirty="0"/>
              </a:p>
            </p:txBody>
          </p:sp>
        </mc:Choice>
        <mc:Fallback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8AB279FF-E769-7119-CE76-42409E302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4426" y="2137026"/>
                <a:ext cx="5225375" cy="2872213"/>
              </a:xfrm>
              <a:blipFill>
                <a:blip r:embed="rId2"/>
                <a:stretch>
                  <a:fillRect t="-212"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B53FA771-3AD7-1B83-9409-11E7CACCD1A5}"/>
                  </a:ext>
                </a:extLst>
              </p:cNvPr>
              <p:cNvSpPr txBox="1"/>
              <p:nvPr/>
            </p:nvSpPr>
            <p:spPr>
              <a:xfrm>
                <a:off x="6280826" y="2283447"/>
                <a:ext cx="5116748" cy="1135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da-DK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da-DK" dirty="0"/>
              </a:p>
            </p:txBody>
          </p:sp>
        </mc:Choice>
        <mc:Fallback>
          <p:sp>
            <p:nvSpPr>
              <p:cNvPr id="12" name="Tekstfelt 11">
                <a:extLst>
                  <a:ext uri="{FF2B5EF4-FFF2-40B4-BE49-F238E27FC236}">
                    <a16:creationId xmlns:a16="http://schemas.microsoft.com/office/drawing/2014/main" id="{B53FA771-3AD7-1B83-9409-11E7CACCD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826" y="2283447"/>
                <a:ext cx="5116748" cy="11358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Billede 12">
            <a:extLst>
              <a:ext uri="{FF2B5EF4-FFF2-40B4-BE49-F238E27FC236}">
                <a16:creationId xmlns:a16="http://schemas.microsoft.com/office/drawing/2014/main" id="{BBDAAB32-9CD7-AAEF-C3BD-CF2386A99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26" y="3321502"/>
            <a:ext cx="5032442" cy="2772125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2939E77C-459A-89D2-8AE4-1DD1A3131A9C}"/>
              </a:ext>
            </a:extLst>
          </p:cNvPr>
          <p:cNvSpPr txBox="1"/>
          <p:nvPr/>
        </p:nvSpPr>
        <p:spPr>
          <a:xfrm>
            <a:off x="6352162" y="6177064"/>
            <a:ext cx="4805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Billede fra: </a:t>
            </a:r>
            <a:r>
              <a:rPr lang="da-DK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Undervisningsministeriet. (27. august 2014). Lineære afbildninger.</a:t>
            </a:r>
            <a:endParaRPr lang="da-DK" sz="1100" dirty="0"/>
          </a:p>
        </p:txBody>
      </p:sp>
    </p:spTree>
    <p:extLst>
      <p:ext uri="{BB962C8B-B14F-4D97-AF65-F5344CB8AC3E}">
        <p14:creationId xmlns:p14="http://schemas.microsoft.com/office/powerpoint/2010/main" val="3473863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406C2-6021-6617-71D7-FB5BD3AE6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Denavit-hartenberg notation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5CCD73F0-8C45-0E99-4366-106C5D43F6EC}"/>
              </a:ext>
            </a:extLst>
          </p:cNvPr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80896" y="1882334"/>
            <a:ext cx="3853520" cy="4024313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07EC4C2E-FCC6-F657-CA4E-1986C75CDE7C}"/>
              </a:ext>
            </a:extLst>
          </p:cNvPr>
          <p:cNvSpPr txBox="1"/>
          <p:nvPr/>
        </p:nvSpPr>
        <p:spPr>
          <a:xfrm>
            <a:off x="97271" y="5821251"/>
            <a:ext cx="402431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Craig, J. J. (2005). </a:t>
            </a:r>
            <a:r>
              <a:rPr lang="en-US" sz="105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Robotics mechanics and control</a:t>
            </a:r>
            <a:r>
              <a:rPr lang="en-US" sz="105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 ed.). Upper Saddle River, United States of America: Pearson Prentice Hall. Side 68</a:t>
            </a:r>
            <a:endParaRPr lang="da-DK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69AB97A0-5E3C-9451-1430-62D72F5294D5}"/>
                  </a:ext>
                </a:extLst>
              </p:cNvPr>
              <p:cNvSpPr txBox="1"/>
              <p:nvPr/>
            </p:nvSpPr>
            <p:spPr>
              <a:xfrm>
                <a:off x="3978606" y="2398028"/>
                <a:ext cx="8356060" cy="2477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a-DK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PrePr>
                        <m:sub>
                          <m:r>
                            <a:rPr lang="da-DK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a-DK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da-DK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sPre>
                      <m:r>
                        <a:rPr lang="da-DK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da-DK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a-DK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da-DK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a-DK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endParaRPr lang="en-US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da-DK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PrePr>
                        <m:sub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sPre>
                      <m:r>
                        <a:rPr lang="da-DK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da-DK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  <m: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  <m: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⁡</m:t>
                                </m:r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α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da-DK" sz="18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func>
                                  <m:func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a-DK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a-DK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  <m:sub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da-DK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·</m:t>
                                </m:r>
                                <m:sSub>
                                  <m:sSubPr>
                                    <m:ctrlP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da-DK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a-DK" sz="18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a-DK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:endParaRPr lang="da-DK" dirty="0"/>
              </a:p>
            </p:txBody>
          </p:sp>
        </mc:Choice>
        <mc:Fallback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69AB97A0-5E3C-9451-1430-62D72F529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606" y="2398028"/>
                <a:ext cx="8356060" cy="2477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a-D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989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197AB-83CA-153D-BB2E-2818C2A8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Fremadrettet kinematik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14B75E86-EE2D-F84A-C49E-9ADDB79B0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78" y="1801464"/>
            <a:ext cx="8161348" cy="4725795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370A797-4BC3-A6C4-B2E3-BF97145D1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51" y="1615687"/>
            <a:ext cx="2893917" cy="51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1016"/>
      </p:ext>
    </p:extLst>
  </p:cSld>
  <p:clrMapOvr>
    <a:masterClrMapping/>
  </p:clrMapOvr>
</p:sld>
</file>

<file path=ppt/theme/theme1.xml><?xml version="1.0" encoding="utf-8"?>
<a:theme xmlns:a="http://schemas.openxmlformats.org/drawingml/2006/main" name="Tågespor">
  <a:themeElements>
    <a:clrScheme name="Tågesp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ågesp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ågesp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TM04033937[[fn=Tågespor]]</Template>
  <TotalTime>1265</TotalTime>
  <Words>473</Words>
  <Application>Microsoft Office PowerPoint</Application>
  <PresentationFormat>Widescreen</PresentationFormat>
  <Paragraphs>104</Paragraphs>
  <Slides>29</Slides>
  <Notes>1</Notes>
  <HiddenSlides>5</HiddenSlides>
  <MMClips>1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Century Gothic</vt:lpstr>
      <vt:lpstr>Tågespor</vt:lpstr>
      <vt:lpstr>Robotkinematik I EN DoBot</vt:lpstr>
      <vt:lpstr>Problemformuleringen</vt:lpstr>
      <vt:lpstr>Konklusionen</vt:lpstr>
      <vt:lpstr>PowerPoint-præsentation</vt:lpstr>
      <vt:lpstr>delkonklusioner</vt:lpstr>
      <vt:lpstr>Matricer</vt:lpstr>
      <vt:lpstr>Homogene transformationer med Matricer</vt:lpstr>
      <vt:lpstr>Denavit-hartenberg notation</vt:lpstr>
      <vt:lpstr>Fremadrettet kinematik</vt:lpstr>
      <vt:lpstr>Fremadrettet kinematik</vt:lpstr>
      <vt:lpstr>Invers kinematik</vt:lpstr>
      <vt:lpstr>Invers kinematik</vt:lpstr>
      <vt:lpstr>Python Bibliotek til regning med matricer </vt:lpstr>
      <vt:lpstr>Demonstration af Dobot Kontroler</vt:lpstr>
      <vt:lpstr>Diskussion</vt:lpstr>
      <vt:lpstr>Metoder</vt:lpstr>
      <vt:lpstr>Sammen Spil mellem fagene</vt:lpstr>
      <vt:lpstr>Manglende kilde i opgaven</vt:lpstr>
      <vt:lpstr>Skriveprocse</vt:lpstr>
      <vt:lpstr>Ausativ og kumkativ </vt:lpstr>
      <vt:lpstr>konstruktøren</vt:lpstr>
      <vt:lpstr>Multiplikation</vt:lpstr>
      <vt:lpstr>Transpose, Inveter og Print</vt:lpstr>
      <vt:lpstr>KlasseMetoder</vt:lpstr>
      <vt:lpstr>Test af matrix klasse</vt:lpstr>
      <vt:lpstr>Opsætning af Dobot</vt:lpstr>
      <vt:lpstr>Move funktioner</vt:lpstr>
      <vt:lpstr>Positionsfunktioner</vt:lpstr>
      <vt:lpstr>Test Kode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Robotkinematik</dc:title>
  <dc:creator>JESPER</dc:creator>
  <cp:lastModifiedBy>JESPER</cp:lastModifiedBy>
  <cp:revision>9</cp:revision>
  <dcterms:created xsi:type="dcterms:W3CDTF">2023-01-11T12:27:47Z</dcterms:created>
  <dcterms:modified xsi:type="dcterms:W3CDTF">2023-01-21T11:41:44Z</dcterms:modified>
</cp:coreProperties>
</file>